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7" r:id="rId4"/>
    <p:sldId id="280" r:id="rId5"/>
    <p:sldId id="279" r:id="rId6"/>
    <p:sldId id="275" r:id="rId7"/>
    <p:sldId id="257" r:id="rId8"/>
    <p:sldId id="258" r:id="rId9"/>
    <p:sldId id="259" r:id="rId10"/>
    <p:sldId id="261" r:id="rId11"/>
    <p:sldId id="260" r:id="rId12"/>
    <p:sldId id="262" r:id="rId13"/>
    <p:sldId id="263" r:id="rId14"/>
    <p:sldId id="270" r:id="rId15"/>
    <p:sldId id="274" r:id="rId16"/>
    <p:sldId id="264" r:id="rId17"/>
    <p:sldId id="265" r:id="rId18"/>
    <p:sldId id="266" r:id="rId19"/>
    <p:sldId id="267" r:id="rId20"/>
    <p:sldId id="268" r:id="rId21"/>
    <p:sldId id="269" r:id="rId22"/>
    <p:sldId id="272" r:id="rId23"/>
    <p:sldId id="271" r:id="rId24"/>
    <p:sldId id="273"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0A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83" autoAdjust="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ffordablehousingonline.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ilcga.org/2019-legislative-agenda"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silcga.org/donat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penstates.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83223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3683" t="17505" r="6068" b="30752"/>
          <a:stretch/>
        </p:blipFill>
        <p:spPr>
          <a:xfrm>
            <a:off x="386347" y="843508"/>
            <a:ext cx="9021349" cy="512892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41250" y="2530807"/>
            <a:ext cx="9363261" cy="1754326"/>
          </a:xfrm>
          <a:prstGeom prst="rect">
            <a:avLst/>
          </a:prstGeom>
          <a:noFill/>
        </p:spPr>
        <p:txBody>
          <a:bodyPr wrap="square" rtlCol="0">
            <a:spAutoFit/>
          </a:bodyPr>
          <a:lstStyle/>
          <a:p>
            <a:pPr algn="ctr"/>
            <a:r>
              <a:rPr lang="en-US" sz="5400"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MOBILITY </a:t>
            </a:r>
          </a:p>
          <a:p>
            <a:pPr algn="ctr"/>
            <a:r>
              <a:rPr lang="en-US" sz="5400"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BARRIERS</a:t>
            </a:r>
            <a:endParaRPr lang="en-US" sz="54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443683"/>
      </p:ext>
    </p:extLst>
  </p:cSld>
  <p:clrMapOvr>
    <a:masterClrMapping/>
  </p:clrMapOvr>
  <mc:AlternateContent xmlns:mc="http://schemas.openxmlformats.org/markup-compatibility/2006">
    <mc:Choice xmlns:p14="http://schemas.microsoft.com/office/powerpoint/2010/main" Requires="p14">
      <p:transition spd="slow" p14:dur="2000">
        <p:wheel spokes="1"/>
      </p:transition>
    </mc:Choice>
    <mc:Fallback>
      <p:transition spd="slow">
        <p:wheel spokes="1"/>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40039" y="1456331"/>
            <a:ext cx="9363261" cy="861774"/>
          </a:xfrm>
          <a:prstGeom prst="rect">
            <a:avLst/>
          </a:prstGeom>
          <a:noFill/>
        </p:spPr>
        <p:txBody>
          <a:bodyPr wrap="square" rtlCol="0">
            <a:spAutoFit/>
          </a:bodyPr>
          <a:lstStyle/>
          <a:p>
            <a:pPr algn="ctr"/>
            <a:r>
              <a:rPr lang="en-US" sz="50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POSSIBLE IMPROVEMENTS</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8" y="2491043"/>
            <a:ext cx="8831885"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err="1" smtClean="0">
                <a:latin typeface="Arial" panose="020B0604020202020204" pitchFamily="34" charset="0"/>
                <a:cs typeface="Arial" panose="020B0604020202020204" pitchFamily="34" charset="0"/>
              </a:rPr>
              <a:t>Microtransit</a:t>
            </a:r>
            <a:endParaRPr lang="en-US"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err="1" smtClean="0">
                <a:latin typeface="Arial" panose="020B0604020202020204" pitchFamily="34" charset="0"/>
                <a:cs typeface="Arial" panose="020B0604020202020204" pitchFamily="34" charset="0"/>
              </a:rPr>
              <a:t>TransLoc</a:t>
            </a:r>
            <a:endParaRPr lang="en-US" sz="32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September 2018 – Pilot in Gwinnett County</a:t>
            </a: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Encourage participation locally</a:t>
            </a:r>
          </a:p>
        </p:txBody>
      </p:sp>
    </p:spTree>
    <p:extLst>
      <p:ext uri="{BB962C8B-B14F-4D97-AF65-F5344CB8AC3E}">
        <p14:creationId xmlns:p14="http://schemas.microsoft.com/office/powerpoint/2010/main" val="1012263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205942" y="1892937"/>
            <a:ext cx="9363261" cy="2831544"/>
          </a:xfrm>
          <a:prstGeom prst="rect">
            <a:avLst/>
          </a:prstGeom>
          <a:noFill/>
        </p:spPr>
        <p:txBody>
          <a:bodyPr wrap="square" rtlCol="0">
            <a:spAutoFit/>
          </a:bodyPr>
          <a:lstStyle/>
          <a:p>
            <a:pPr algn="ctr"/>
            <a:r>
              <a:rPr lang="en-US" sz="5000" i="1" dirty="0" smtClean="0">
                <a:latin typeface="Arial" panose="020B0604020202020204" pitchFamily="34" charset="0"/>
                <a:cs typeface="Arial" panose="020B0604020202020204" pitchFamily="34" charset="0"/>
              </a:rPr>
              <a:t>For questions or further info send an email to: </a:t>
            </a:r>
          </a:p>
          <a:p>
            <a:pPr algn="ctr"/>
            <a:endParaRPr lang="en-US" i="1" dirty="0">
              <a:latin typeface="Arial" panose="020B0604020202020204" pitchFamily="34" charset="0"/>
              <a:cs typeface="Arial" panose="020B0604020202020204" pitchFamily="34" charset="0"/>
            </a:endParaRPr>
          </a:p>
          <a:p>
            <a:pPr algn="ctr"/>
            <a:r>
              <a:rPr lang="en-US" sz="6000" dirty="0" smtClean="0">
                <a:latin typeface="Arial Rounded MT Bold" panose="020F0704030504030204" pitchFamily="34" charset="0"/>
                <a:cs typeface="Arial" panose="020B0604020202020204" pitchFamily="34" charset="0"/>
              </a:rPr>
              <a:t>JHALL@SILCGA.ORG</a:t>
            </a:r>
            <a:endParaRPr lang="en-US" sz="6000" dirty="0">
              <a:latin typeface="Arial Rounded MT Bold" panose="020F0704030504030204" pitchFamily="34" charset="0"/>
              <a:cs typeface="Arial" panose="020B060402020202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92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895451" y="4102417"/>
            <a:ext cx="8378551" cy="1096899"/>
          </a:xfrm>
        </p:spPr>
        <p:txBody>
          <a:bodyPr>
            <a:normAutofit fontScale="92500" lnSpcReduction="10000"/>
          </a:bodyPr>
          <a:lstStyle/>
          <a:p>
            <a:pPr algn="l"/>
            <a:r>
              <a:rPr lang="en-US" sz="3200" b="1" dirty="0" smtClean="0">
                <a:solidFill>
                  <a:schemeClr val="tx1"/>
                </a:solidFill>
                <a:latin typeface="Arial Rounded MT Bold" panose="020F0704030504030204" pitchFamily="34" charset="0"/>
                <a:cs typeface="Calibri Light" panose="020F0302020204030204" pitchFamily="34" charset="0"/>
              </a:rPr>
              <a:t>Becky Ramage-Tuttle - </a:t>
            </a:r>
            <a:r>
              <a:rPr lang="en-US" sz="3200" i="1" dirty="0" smtClean="0">
                <a:solidFill>
                  <a:schemeClr val="tx1"/>
                </a:solidFill>
                <a:latin typeface="Arial Rounded MT Bold" panose="020F0704030504030204" pitchFamily="34" charset="0"/>
                <a:cs typeface="Calibri Light" panose="020F0302020204030204" pitchFamily="34" charset="0"/>
              </a:rPr>
              <a:t>Assistant Director </a:t>
            </a:r>
            <a:endParaRPr lang="en-US" sz="3200" i="1" dirty="0" smtClean="0">
              <a:solidFill>
                <a:schemeClr val="tx1"/>
              </a:solidFill>
              <a:latin typeface="Arial Rounded MT Bold" panose="020F0704030504030204" pitchFamily="34" charset="0"/>
              <a:cs typeface="Calibri Light" panose="020F0302020204030204" pitchFamily="34" charset="0"/>
            </a:endParaRPr>
          </a:p>
          <a:p>
            <a:pPr algn="l"/>
            <a:r>
              <a:rPr lang="en-US" sz="3200" b="1" dirty="0" smtClean="0">
                <a:solidFill>
                  <a:schemeClr val="tx1"/>
                </a:solidFill>
                <a:latin typeface="Arial Rounded MT Bold" panose="020F0704030504030204" pitchFamily="34" charset="0"/>
                <a:cs typeface="Calibri Light" panose="020F0302020204030204" pitchFamily="34" charset="0"/>
              </a:rPr>
              <a:t>Marty Collier - </a:t>
            </a:r>
            <a:r>
              <a:rPr lang="en-US" sz="3200" i="1" dirty="0" smtClean="0">
                <a:solidFill>
                  <a:schemeClr val="tx1"/>
                </a:solidFill>
                <a:latin typeface="Arial Rounded MT Bold" panose="020F0704030504030204" pitchFamily="34" charset="0"/>
                <a:cs typeface="Calibri Light" panose="020F0302020204030204" pitchFamily="34" charset="0"/>
              </a:rPr>
              <a:t>Housing Coordinator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70191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70394" y="-382555"/>
            <a:ext cx="3545541" cy="8377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0137" y="-764955"/>
            <a:ext cx="3545541" cy="8377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617" y="0"/>
            <a:ext cx="8861612" cy="6847609"/>
          </a:xfrm>
          <a:prstGeom prst="rect">
            <a:avLst/>
          </a:prstGeom>
        </p:spPr>
      </p:pic>
    </p:spTree>
    <p:extLst>
      <p:ext uri="{BB962C8B-B14F-4D97-AF65-F5344CB8AC3E}">
        <p14:creationId xmlns:p14="http://schemas.microsoft.com/office/powerpoint/2010/main" val="2405532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219113" y="1389735"/>
            <a:ext cx="9363261" cy="923330"/>
          </a:xfrm>
          <a:prstGeom prst="rect">
            <a:avLst/>
          </a:prstGeom>
          <a:noFill/>
        </p:spPr>
        <p:txBody>
          <a:bodyPr wrap="square" rtlCol="0">
            <a:spAutoFit/>
          </a:bodyPr>
          <a:lstStyle/>
          <a:p>
            <a:pPr algn="ctr"/>
            <a:r>
              <a:rPr lang="en-US" sz="54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HOME ACCESS PROGRAM</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3048" y="2490725"/>
            <a:ext cx="9428739" cy="2862322"/>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$200,000 for the present fiscal year</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11 modifications completed and 11 under construction</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Projects have included – grab bars, bathroom modifications, widening of doorways, ramps, etc.</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Projects require STRONG consumer participation</a:t>
            </a:r>
          </a:p>
        </p:txBody>
      </p:sp>
    </p:spTree>
    <p:extLst>
      <p:ext uri="{BB962C8B-B14F-4D97-AF65-F5344CB8AC3E}">
        <p14:creationId xmlns:p14="http://schemas.microsoft.com/office/powerpoint/2010/main" val="729258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40039" y="340225"/>
            <a:ext cx="9363261" cy="1631216"/>
          </a:xfrm>
          <a:prstGeom prst="rect">
            <a:avLst/>
          </a:prstGeom>
          <a:noFill/>
        </p:spPr>
        <p:txBody>
          <a:bodyPr wrap="square" rtlCol="0">
            <a:spAutoFit/>
          </a:bodyPr>
          <a:lstStyle/>
          <a:p>
            <a:pPr algn="ctr"/>
            <a:r>
              <a:rPr lang="en-US" sz="50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AFFORDABLE HOUSING LEGISLATION</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8" y="2491043"/>
            <a:ext cx="9262707" cy="3200876"/>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HB 346 </a:t>
            </a:r>
            <a:r>
              <a:rPr lang="en-US" sz="3200" b="1" dirty="0" smtClean="0">
                <a:latin typeface="Arial" panose="020B0604020202020204" pitchFamily="34" charset="0"/>
                <a:cs typeface="Arial" panose="020B0604020202020204" pitchFamily="34" charset="0"/>
              </a:rPr>
              <a:t>- </a:t>
            </a:r>
            <a:r>
              <a:rPr lang="en-US" sz="3200" b="1" i="1" dirty="0" smtClean="0">
                <a:latin typeface="Arial" panose="020B0604020202020204" pitchFamily="34" charset="0"/>
                <a:cs typeface="Arial" panose="020B0604020202020204" pitchFamily="34" charset="0"/>
              </a:rPr>
              <a:t>Healthy Housing</a:t>
            </a:r>
          </a:p>
          <a:p>
            <a:endParaRPr lang="en-US" sz="1000" b="1" i="1"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Prohibits </a:t>
            </a:r>
            <a:r>
              <a:rPr lang="en-US" sz="3200" dirty="0">
                <a:latin typeface="Arial" panose="020B0604020202020204" pitchFamily="34" charset="0"/>
                <a:cs typeface="Arial" panose="020B0604020202020204" pitchFamily="34" charset="0"/>
              </a:rPr>
              <a:t>retaliatory eviction of tenants complaining to code enforcement of unsafe and unhealthy rental housing conditions.  </a:t>
            </a:r>
            <a:endParaRPr lang="en-US" sz="32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Status</a:t>
            </a:r>
            <a:r>
              <a:rPr lang="en-US" sz="3200" dirty="0">
                <a:latin typeface="Arial" panose="020B0604020202020204" pitchFamily="34" charset="0"/>
                <a:cs typeface="Arial" panose="020B0604020202020204" pitchFamily="34" charset="0"/>
              </a:rPr>
              <a:t>: Passed the House; Senate Judiciary Committee.</a:t>
            </a: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226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40039" y="340225"/>
            <a:ext cx="9363261" cy="1631216"/>
          </a:xfrm>
          <a:prstGeom prst="rect">
            <a:avLst/>
          </a:prstGeom>
          <a:noFill/>
        </p:spPr>
        <p:txBody>
          <a:bodyPr wrap="square" rtlCol="0">
            <a:spAutoFit/>
          </a:bodyPr>
          <a:lstStyle/>
          <a:p>
            <a:pPr algn="ctr"/>
            <a:r>
              <a:rPr lang="en-US" sz="50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AFFORDABLE HOUSING LEGISLATION</a:t>
            </a:r>
            <a:r>
              <a:rPr lang="en-US" sz="50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 cont’d</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6751" y="2394743"/>
            <a:ext cx="9262707" cy="3693319"/>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HB 388 </a:t>
            </a:r>
            <a:r>
              <a:rPr lang="en-US" sz="3200" b="1" dirty="0" smtClean="0">
                <a:latin typeface="Arial" panose="020B0604020202020204" pitchFamily="34" charset="0"/>
                <a:cs typeface="Arial" panose="020B0604020202020204" pitchFamily="34" charset="0"/>
              </a:rPr>
              <a:t>- </a:t>
            </a:r>
            <a:r>
              <a:rPr lang="en-US" sz="3200" b="1" i="1" dirty="0" smtClean="0">
                <a:latin typeface="Arial" panose="020B0604020202020204" pitchFamily="34" charset="0"/>
                <a:cs typeface="Arial" panose="020B0604020202020204" pitchFamily="34" charset="0"/>
              </a:rPr>
              <a:t>Development Impact Fees </a:t>
            </a:r>
          </a:p>
          <a:p>
            <a:endParaRPr lang="en-US" sz="1000" b="1" i="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Allows </a:t>
            </a:r>
            <a:r>
              <a:rPr lang="en-US" sz="3200" dirty="0">
                <a:latin typeface="Arial" panose="020B0604020202020204" pitchFamily="34" charset="0"/>
                <a:cs typeface="Arial" panose="020B0604020202020204" pitchFamily="34" charset="0"/>
              </a:rPr>
              <a:t>local communities to waive the development impact fee for affordable housing without replenishing the funds from another source.  </a:t>
            </a:r>
            <a:endParaRPr lang="en-US" sz="32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Status</a:t>
            </a:r>
            <a:r>
              <a:rPr lang="en-US" sz="3200" dirty="0">
                <a:latin typeface="Arial" panose="020B0604020202020204" pitchFamily="34" charset="0"/>
                <a:cs typeface="Arial" panose="020B0604020202020204" pitchFamily="34" charset="0"/>
              </a:rPr>
              <a:t>: House Rules Committee. Seeking a vehicle.</a:t>
            </a: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3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40039" y="340225"/>
            <a:ext cx="9363261" cy="1631216"/>
          </a:xfrm>
          <a:prstGeom prst="rect">
            <a:avLst/>
          </a:prstGeom>
          <a:noFill/>
        </p:spPr>
        <p:txBody>
          <a:bodyPr wrap="square" rtlCol="0">
            <a:spAutoFit/>
          </a:bodyPr>
          <a:lstStyle/>
          <a:p>
            <a:pPr algn="ctr"/>
            <a:r>
              <a:rPr lang="en-US" sz="50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AFFORDABLE HOUSING LEGISLATION</a:t>
            </a:r>
            <a:r>
              <a:rPr lang="en-US" sz="50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 cont’d</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6410" y="2287167"/>
            <a:ext cx="9262707" cy="3939540"/>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HR </a:t>
            </a:r>
            <a:r>
              <a:rPr lang="en-US" sz="3000" b="1" dirty="0" smtClean="0">
                <a:latin typeface="Arial" panose="020B0604020202020204" pitchFamily="34" charset="0"/>
                <a:cs typeface="Arial" panose="020B0604020202020204" pitchFamily="34" charset="0"/>
              </a:rPr>
              <a:t>164 -  </a:t>
            </a:r>
            <a:r>
              <a:rPr lang="en-US" sz="3000" b="1" i="1" dirty="0">
                <a:latin typeface="Arial" panose="020B0604020202020204" pitchFamily="34" charset="0"/>
                <a:cs typeface="Arial" panose="020B0604020202020204" pitchFamily="34" charset="0"/>
              </a:rPr>
              <a:t>Dedication of Revenue by General Law </a:t>
            </a:r>
            <a:endParaRPr lang="en-US" sz="3000" b="1" i="1"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Constitutional </a:t>
            </a:r>
            <a:r>
              <a:rPr lang="en-US" sz="3000" dirty="0">
                <a:latin typeface="Arial" panose="020B0604020202020204" pitchFamily="34" charset="0"/>
                <a:cs typeface="Arial" panose="020B0604020202020204" pitchFamily="34" charset="0"/>
              </a:rPr>
              <a:t>amendment to authorize the General Assembly to dedicate revenue by general law for up to 1% of the total state budget, upon a 2/3 vote of the House and Senate, without a statewide referendum.  </a:t>
            </a:r>
            <a:endParaRPr lang="en-US" sz="3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Status</a:t>
            </a:r>
            <a:r>
              <a:rPr lang="en-US" sz="3000" dirty="0">
                <a:latin typeface="Arial" panose="020B0604020202020204" pitchFamily="34" charset="0"/>
                <a:cs typeface="Arial" panose="020B0604020202020204" pitchFamily="34" charset="0"/>
              </a:rPr>
              <a:t>: Passed House; Senate Appropriations Committee </a:t>
            </a:r>
            <a:endParaRPr lang="en-US" sz="3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429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26592" y="344192"/>
            <a:ext cx="9363261" cy="1631216"/>
          </a:xfrm>
          <a:prstGeom prst="rect">
            <a:avLst/>
          </a:prstGeom>
          <a:noFill/>
        </p:spPr>
        <p:txBody>
          <a:bodyPr wrap="square" rtlCol="0">
            <a:spAutoFit/>
          </a:bodyPr>
          <a:lstStyle/>
          <a:p>
            <a:pPr algn="ctr"/>
            <a:r>
              <a:rPr lang="en-US" sz="50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AFFORDABLE</a:t>
            </a:r>
            <a:r>
              <a:rPr lang="en-US" sz="48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HOUSING LEGISLATION</a:t>
            </a:r>
            <a:r>
              <a:rPr lang="en-US" sz="48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 cont’d</a:t>
            </a:r>
            <a:endParaRPr lang="en-US" sz="48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7146" y="2368355"/>
            <a:ext cx="9262707" cy="357020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HB </a:t>
            </a:r>
            <a:r>
              <a:rPr lang="en-US" sz="2400" b="1" dirty="0" smtClean="0">
                <a:latin typeface="Arial" panose="020B0604020202020204" pitchFamily="34" charset="0"/>
                <a:cs typeface="Arial" panose="020B0604020202020204" pitchFamily="34" charset="0"/>
              </a:rPr>
              <a:t>313 - </a:t>
            </a:r>
            <a:r>
              <a:rPr lang="en-US" sz="2400" b="1" i="1" dirty="0">
                <a:latin typeface="Arial" panose="020B0604020202020204" pitchFamily="34" charset="0"/>
                <a:cs typeface="Arial" panose="020B0604020202020204" pitchFamily="34" charset="0"/>
              </a:rPr>
              <a:t>Tax Exemption for Habitat for Humanity </a:t>
            </a:r>
            <a:endParaRPr lang="en-US" sz="2400" b="1" i="1" dirty="0" smtClean="0">
              <a:latin typeface="Arial" panose="020B0604020202020204" pitchFamily="34" charset="0"/>
              <a:cs typeface="Arial" panose="020B0604020202020204" pitchFamily="34" charset="0"/>
            </a:endParaRPr>
          </a:p>
          <a:p>
            <a:endParaRPr lang="en-US" sz="1000" b="1" i="1"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Property </a:t>
            </a:r>
            <a:r>
              <a:rPr lang="en-US" sz="2400" dirty="0">
                <a:latin typeface="Arial" panose="020B0604020202020204" pitchFamily="34" charset="0"/>
                <a:cs typeface="Arial" panose="020B0604020202020204" pitchFamily="34" charset="0"/>
              </a:rPr>
              <a:t>tax exemption for real property owned by purely public charities where property is held exclusively for the purpose of building or repairing single family homes to be financed to individuals using no-interest loans. Requires statewide referendum.  See also, SB 197. </a:t>
            </a:r>
            <a:endParaRPr lang="en-US"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Status</a:t>
            </a:r>
            <a:r>
              <a:rPr lang="en-US" sz="2400" dirty="0">
                <a:latin typeface="Arial" panose="020B0604020202020204" pitchFamily="34" charset="0"/>
                <a:cs typeface="Arial" panose="020B0604020202020204" pitchFamily="34" charset="0"/>
              </a:rPr>
              <a:t>: House Ways &amp; Means. HB 313 did not move but its provisions were amended onto HB 344 and passed the House by Committee Substitute; </a:t>
            </a:r>
            <a:r>
              <a:rPr lang="en-US" sz="2400" dirty="0" smtClean="0">
                <a:latin typeface="Arial" panose="020B0604020202020204" pitchFamily="34" charset="0"/>
                <a:cs typeface="Arial" panose="020B0604020202020204" pitchFamily="34" charset="0"/>
              </a:rPr>
              <a:t>Senate </a:t>
            </a:r>
            <a:r>
              <a:rPr lang="en-US" sz="2400" dirty="0">
                <a:latin typeface="Arial" panose="020B0604020202020204" pitchFamily="34" charset="0"/>
                <a:cs typeface="Arial" panose="020B0604020202020204" pitchFamily="34" charset="0"/>
              </a:rPr>
              <a:t>Finance Committee.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02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895452" y="4102417"/>
            <a:ext cx="7766936" cy="1096899"/>
          </a:xfrm>
        </p:spPr>
        <p:txBody>
          <a:bodyPr>
            <a:normAutofit/>
          </a:bodyPr>
          <a:lstStyle/>
          <a:p>
            <a:pPr algn="l"/>
            <a:r>
              <a:rPr lang="en-US" sz="3200" b="1" dirty="0" smtClean="0">
                <a:solidFill>
                  <a:schemeClr val="tx1"/>
                </a:solidFill>
                <a:latin typeface="Arial Rounded MT Bold" panose="020F0704030504030204" pitchFamily="34" charset="0"/>
                <a:cs typeface="Calibri Light" panose="020F0302020204030204" pitchFamily="34" charset="0"/>
              </a:rPr>
              <a:t>Shelly Simmons – </a:t>
            </a:r>
            <a:r>
              <a:rPr lang="en-US" sz="3200" b="1" i="1" dirty="0" smtClean="0">
                <a:solidFill>
                  <a:schemeClr val="tx1"/>
                </a:solidFill>
                <a:latin typeface="Arial Rounded MT Bold" panose="020F0704030504030204" pitchFamily="34" charset="0"/>
                <a:cs typeface="Calibri Light" panose="020F0302020204030204" pitchFamily="34" charset="0"/>
              </a:rPr>
              <a:t>Executive Director</a:t>
            </a:r>
            <a:endParaRPr lang="en-US" sz="3200" b="1" i="1" dirty="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2208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26592" y="185810"/>
            <a:ext cx="9363261" cy="1631216"/>
          </a:xfrm>
          <a:prstGeom prst="rect">
            <a:avLst/>
          </a:prstGeom>
          <a:noFill/>
        </p:spPr>
        <p:txBody>
          <a:bodyPr wrap="square" rtlCol="0">
            <a:spAutoFit/>
          </a:bodyPr>
          <a:lstStyle/>
          <a:p>
            <a:pPr algn="ctr"/>
            <a:r>
              <a:rPr lang="en-US" sz="50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AFFORDABLE</a:t>
            </a:r>
            <a:r>
              <a:rPr lang="en-US" sz="48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HOUSING LEGISLATION</a:t>
            </a:r>
            <a:r>
              <a:rPr lang="en-US" sz="48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 cont’d</a:t>
            </a:r>
            <a:endParaRPr lang="en-US" sz="48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6868" y="2032179"/>
            <a:ext cx="9262707" cy="430887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HB 31 FY 2020 Budget </a:t>
            </a:r>
            <a:r>
              <a:rPr lang="en-US" sz="2400" b="1" dirty="0" smtClean="0">
                <a:latin typeface="Arial" panose="020B0604020202020204" pitchFamily="34" charset="0"/>
                <a:cs typeface="Arial" panose="020B0604020202020204" pitchFamily="34" charset="0"/>
              </a:rPr>
              <a:t>- </a:t>
            </a:r>
            <a:r>
              <a:rPr lang="en-US" sz="2400" b="1" i="1" dirty="0" smtClean="0">
                <a:latin typeface="Arial" panose="020B0604020202020204" pitchFamily="34" charset="0"/>
                <a:cs typeface="Arial" panose="020B0604020202020204" pitchFamily="34" charset="0"/>
              </a:rPr>
              <a:t>DBHDD</a:t>
            </a:r>
            <a:r>
              <a:rPr lang="en-US" sz="2400" b="1" i="1" dirty="0">
                <a:latin typeface="Arial" panose="020B0604020202020204" pitchFamily="34" charset="0"/>
                <a:cs typeface="Arial" panose="020B0604020202020204" pitchFamily="34" charset="0"/>
              </a:rPr>
              <a:t>, Adult Mental Health Services</a:t>
            </a:r>
            <a:r>
              <a:rPr lang="en-US" sz="2400" b="1" dirty="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Increase </a:t>
            </a:r>
            <a:r>
              <a:rPr lang="en-US" sz="2400" dirty="0">
                <a:latin typeface="Arial" panose="020B0604020202020204" pitchFamily="34" charset="0"/>
                <a:cs typeface="Arial" panose="020B0604020202020204" pitchFamily="34" charset="0"/>
              </a:rPr>
              <a:t>funds for state housing vouchers for 700 persons for permanent supportive housing for persons with severe and persistent mental illness cycling through courts, jails, prisons, hospitals and emergency departments - $</a:t>
            </a:r>
            <a:r>
              <a:rPr lang="en-US" sz="2400" dirty="0" smtClean="0">
                <a:latin typeface="Arial" panose="020B0604020202020204" pitchFamily="34" charset="0"/>
                <a:cs typeface="Arial" panose="020B0604020202020204" pitchFamily="34" charset="0"/>
              </a:rPr>
              <a:t>2.5M</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Fund </a:t>
            </a:r>
            <a:r>
              <a:rPr lang="en-US" sz="2400" dirty="0">
                <a:latin typeface="Arial" panose="020B0604020202020204" pitchFamily="34" charset="0"/>
                <a:cs typeface="Arial" panose="020B0604020202020204" pitchFamily="34" charset="0"/>
              </a:rPr>
              <a:t>state match funds for HUD </a:t>
            </a:r>
            <a:r>
              <a:rPr lang="en-US" sz="2400" dirty="0" err="1">
                <a:latin typeface="Arial" panose="020B0604020202020204" pitchFamily="34" charset="0"/>
                <a:cs typeface="Arial" panose="020B0604020202020204" pitchFamily="34" charset="0"/>
              </a:rPr>
              <a:t>HomeFirst</a:t>
            </a:r>
            <a:r>
              <a:rPr lang="en-US" sz="2400" dirty="0">
                <a:latin typeface="Arial" panose="020B0604020202020204" pitchFamily="34" charset="0"/>
                <a:cs typeface="Arial" panose="020B0604020202020204" pitchFamily="34" charset="0"/>
              </a:rPr>
              <a:t> public-private partnership to provide behavioral health services in permeant homeless supported housing - $500K </a:t>
            </a:r>
            <a:endParaRPr lang="en-US" sz="24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Status: Passed House; Senate Appropriations Committee. FY 20 Budget anticipated to be on the Senate floor for a </a:t>
            </a:r>
          </a:p>
          <a:p>
            <a:pPr lvl="1"/>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vote </a:t>
            </a:r>
            <a:r>
              <a:rPr lang="en-US" sz="2400" dirty="0">
                <a:latin typeface="Arial" panose="020B0604020202020204" pitchFamily="34" charset="0"/>
                <a:cs typeface="Arial" panose="020B0604020202020204" pitchFamily="34" charset="0"/>
              </a:rPr>
              <a:t>early in the week of March 18.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36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52153" y="2484608"/>
            <a:ext cx="9570070" cy="1908215"/>
          </a:xfrm>
          <a:prstGeom prst="rect">
            <a:avLst/>
          </a:prstGeom>
          <a:noFill/>
        </p:spPr>
        <p:txBody>
          <a:bodyPr wrap="square" rtlCol="0">
            <a:spAutoFit/>
          </a:bodyPr>
          <a:lstStyle/>
          <a:p>
            <a:pPr algn="ctr"/>
            <a:r>
              <a:rPr lang="en-US" sz="3200" i="1" dirty="0" smtClean="0">
                <a:latin typeface="Arial" panose="020B0604020202020204" pitchFamily="34" charset="0"/>
                <a:cs typeface="Arial" panose="020B0604020202020204" pitchFamily="34" charset="0"/>
              </a:rPr>
              <a:t>For individual housing needs, please contact your local Center for Independent Living a</a:t>
            </a:r>
            <a:r>
              <a:rPr lang="en-US" sz="3200" i="1" dirty="0" smtClean="0">
                <a:latin typeface="Arial" panose="020B0604020202020204" pitchFamily="34" charset="0"/>
                <a:cs typeface="Arial" panose="020B0604020202020204" pitchFamily="34" charset="0"/>
              </a:rPr>
              <a:t>nd/or visit</a:t>
            </a:r>
          </a:p>
          <a:p>
            <a:pPr algn="ctr"/>
            <a:endParaRPr lang="en-US" sz="1400" i="1" dirty="0">
              <a:latin typeface="Arial" panose="020B0604020202020204" pitchFamily="34" charset="0"/>
              <a:cs typeface="Arial" panose="020B0604020202020204" pitchFamily="34" charset="0"/>
            </a:endParaRPr>
          </a:p>
          <a:p>
            <a:pPr algn="ctr"/>
            <a:r>
              <a:rPr lang="en-US" sz="4000" dirty="0" smtClean="0">
                <a:latin typeface="Arial Rounded MT Bold" panose="020F0704030504030204" pitchFamily="34" charset="0"/>
                <a:cs typeface="Arial" panose="020B0604020202020204" pitchFamily="34" charset="0"/>
                <a:hlinkClick r:id="rId3"/>
              </a:rPr>
              <a:t>AFFORDABLEHOUSINGONLINE.ORG</a:t>
            </a:r>
            <a:endParaRPr lang="en-US" sz="4000" dirty="0">
              <a:latin typeface="Arial Rounded MT Bold" panose="020F0704030504030204" pitchFamily="34" charset="0"/>
              <a:cs typeface="Arial" panose="020B060402020202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762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895451" y="4102417"/>
            <a:ext cx="8378551" cy="1096899"/>
          </a:xfrm>
        </p:spPr>
        <p:txBody>
          <a:bodyPr>
            <a:normAutofit/>
          </a:bodyPr>
          <a:lstStyle/>
          <a:p>
            <a:pPr algn="l"/>
            <a:r>
              <a:rPr lang="en-US" sz="3200" b="1" dirty="0" smtClean="0">
                <a:solidFill>
                  <a:schemeClr val="tx1"/>
                </a:solidFill>
                <a:latin typeface="Arial Rounded MT Bold" panose="020F0704030504030204" pitchFamily="34" charset="0"/>
                <a:cs typeface="Calibri Light" panose="020F0302020204030204" pitchFamily="34" charset="0"/>
              </a:rPr>
              <a:t>Parker Glick – </a:t>
            </a:r>
            <a:r>
              <a:rPr lang="en-US" sz="3200" b="1" i="1" dirty="0" smtClean="0">
                <a:solidFill>
                  <a:schemeClr val="tx1"/>
                </a:solidFill>
                <a:latin typeface="Arial Rounded MT Bold" panose="020F0704030504030204" pitchFamily="34" charset="0"/>
                <a:cs typeface="Calibri Light" panose="020F0302020204030204" pitchFamily="34" charset="0"/>
              </a:rPr>
              <a:t>Outreach Coordinator</a:t>
            </a:r>
            <a:endParaRPr lang="en-US" sz="3200" b="1" i="1" dirty="0" smtClean="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339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65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405728" y="309299"/>
            <a:ext cx="9363261" cy="861774"/>
          </a:xfrm>
          <a:prstGeom prst="rect">
            <a:avLst/>
          </a:prstGeom>
          <a:noFill/>
        </p:spPr>
        <p:txBody>
          <a:bodyPr wrap="square" rtlCol="0">
            <a:spAutoFit/>
          </a:bodyPr>
          <a:lstStyle/>
          <a:p>
            <a:pPr algn="ctr"/>
            <a:r>
              <a:rPr lang="en-US" sz="50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GET INVOLVED</a:t>
            </a:r>
            <a:endParaRPr lang="en-US" sz="50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5728" y="1506158"/>
            <a:ext cx="9391415"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Establish relationships with legislators</a:t>
            </a: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Share our one pagers </a:t>
            </a:r>
          </a:p>
          <a:p>
            <a:pPr marL="1200150" lvl="2"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hlinkClick r:id="rId3"/>
              </a:rPr>
              <a:t>www.silcga.org/2019-legislative-agenda</a:t>
            </a:r>
            <a:endParaRPr lang="en-US" sz="3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Join us for our annual </a:t>
            </a:r>
            <a:r>
              <a:rPr lang="en-US" sz="3200" i="1" dirty="0" smtClean="0">
                <a:latin typeface="Arial" panose="020B0604020202020204" pitchFamily="34" charset="0"/>
                <a:cs typeface="Arial" panose="020B0604020202020204" pitchFamily="34" charset="0"/>
              </a:rPr>
              <a:t>Strengthening Independent Living</a:t>
            </a:r>
            <a:r>
              <a:rPr lang="en-US" sz="3200" dirty="0" smtClean="0">
                <a:latin typeface="Arial" panose="020B0604020202020204" pitchFamily="34" charset="0"/>
                <a:cs typeface="Arial" panose="020B0604020202020204" pitchFamily="34" charset="0"/>
              </a:rPr>
              <a:t> event on </a:t>
            </a:r>
            <a:r>
              <a:rPr lang="en-US" sz="3200" i="1" dirty="0" smtClean="0">
                <a:latin typeface="Arial" panose="020B0604020202020204" pitchFamily="34" charset="0"/>
                <a:cs typeface="Arial" panose="020B0604020202020204" pitchFamily="34" charset="0"/>
              </a:rPr>
              <a:t>September 25</a:t>
            </a:r>
            <a:r>
              <a:rPr lang="en-US" sz="3200" i="1" baseline="30000" dirty="0" smtClean="0">
                <a:latin typeface="Arial" panose="020B0604020202020204" pitchFamily="34" charset="0"/>
                <a:cs typeface="Arial" panose="020B0604020202020204" pitchFamily="34" charset="0"/>
              </a:rPr>
              <a:t>th</a:t>
            </a:r>
            <a:r>
              <a:rPr lang="en-US" sz="3200" i="1" dirty="0" smtClean="0">
                <a:latin typeface="Arial" panose="020B0604020202020204" pitchFamily="34" charset="0"/>
                <a:cs typeface="Arial" panose="020B0604020202020204" pitchFamily="34" charset="0"/>
              </a:rPr>
              <a:t>, 2019</a:t>
            </a: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Join our </a:t>
            </a:r>
            <a:r>
              <a:rPr lang="en-US" sz="3200" i="1" dirty="0" smtClean="0">
                <a:latin typeface="Arial" panose="020B0604020202020204" pitchFamily="34" charset="0"/>
                <a:cs typeface="Arial" panose="020B0604020202020204" pitchFamily="34" charset="0"/>
              </a:rPr>
              <a:t>Board of Directors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Donate at </a:t>
            </a:r>
            <a:r>
              <a:rPr lang="en-US" sz="3200" dirty="0" smtClean="0">
                <a:latin typeface="Arial" panose="020B0604020202020204" pitchFamily="34" charset="0"/>
                <a:cs typeface="Arial" panose="020B0604020202020204" pitchFamily="34" charset="0"/>
                <a:hlinkClick r:id="rId4"/>
              </a:rPr>
              <a:t>www.silcga.org/donate</a:t>
            </a:r>
            <a:r>
              <a:rPr lang="en-US" sz="32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87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301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500">
        <p15:prstTrans prst="drap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0" y="1214571"/>
            <a:ext cx="9363261" cy="923330"/>
          </a:xfrm>
          <a:prstGeom prst="rect">
            <a:avLst/>
          </a:prstGeom>
          <a:noFill/>
        </p:spPr>
        <p:txBody>
          <a:bodyPr wrap="square" rtlCol="0">
            <a:spAutoFit/>
          </a:bodyPr>
          <a:lstStyle/>
          <a:p>
            <a:pPr algn="ctr"/>
            <a:r>
              <a:rPr lang="en-US" sz="54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STATEWIDE REPORT</a:t>
            </a:r>
            <a:endParaRPr lang="en-US" sz="54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2419" y="2381289"/>
            <a:ext cx="9428739" cy="301621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Center Expansion</a:t>
            </a: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BAIN, </a:t>
            </a:r>
            <a:r>
              <a:rPr lang="en-US" sz="3200" dirty="0" err="1">
                <a:latin typeface="Arial" panose="020B0604020202020204" pitchFamily="34" charset="0"/>
                <a:cs typeface="Arial" panose="020B0604020202020204" pitchFamily="34" charset="0"/>
              </a:rPr>
              <a:t>I</a:t>
            </a:r>
            <a:r>
              <a:rPr lang="en-US" sz="3200" dirty="0" err="1" smtClean="0">
                <a:latin typeface="Arial" panose="020B0604020202020204" pitchFamily="34" charset="0"/>
                <a:cs typeface="Arial" panose="020B0604020202020204" pitchFamily="34" charset="0"/>
              </a:rPr>
              <a:t>nc</a:t>
            </a:r>
            <a:r>
              <a:rPr lang="en-US" sz="3200" dirty="0" smtClean="0">
                <a:latin typeface="Arial" panose="020B0604020202020204" pitchFamily="34" charset="0"/>
                <a:cs typeface="Arial" panose="020B0604020202020204" pitchFamily="34" charset="0"/>
              </a:rPr>
              <a:t> – Valdosta Office</a:t>
            </a: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Continuing Momentum</a:t>
            </a:r>
          </a:p>
          <a:p>
            <a:pPr marL="742950" lvl="1"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$149K recommended by the House</a:t>
            </a:r>
          </a:p>
          <a:p>
            <a:pPr marL="1200150" lvl="2"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Need Senate recommendation</a:t>
            </a:r>
          </a:p>
          <a:p>
            <a:endParaRPr lang="en-US" sz="3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17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57" y="269473"/>
            <a:ext cx="5346537" cy="601076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5351098" y="2120694"/>
            <a:ext cx="9363261" cy="2308324"/>
          </a:xfrm>
          <a:prstGeom prst="rect">
            <a:avLst/>
          </a:prstGeom>
          <a:noFill/>
        </p:spPr>
        <p:txBody>
          <a:bodyPr wrap="square" rtlCol="0">
            <a:spAutoFit/>
          </a:bodyPr>
          <a:lstStyle/>
          <a:p>
            <a:pPr algn="r"/>
            <a:r>
              <a:rPr lang="en-US" sz="48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CURRENT</a:t>
            </a:r>
            <a:br>
              <a:rPr lang="en-US" sz="48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en-US" sz="48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CENTER </a:t>
            </a:r>
          </a:p>
          <a:p>
            <a:pPr algn="r"/>
            <a:r>
              <a:rPr lang="en-US" sz="48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COVERAGE</a:t>
            </a:r>
            <a:endParaRPr lang="en-US" sz="4800"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733522"/>
      </p:ext>
    </p:extLst>
  </p:cSld>
  <p:clrMapOvr>
    <a:masterClrMapping/>
  </p:clrMapOvr>
  <mc:AlternateContent xmlns:mc="http://schemas.openxmlformats.org/markup-compatibility/2006">
    <mc:Choice xmlns:p14="http://schemas.microsoft.com/office/powerpoint/2010/main" Requires="p14">
      <p:transition spd="slow" p14:dur="2000">
        <p:wheel spokes="1"/>
      </p:transition>
    </mc:Choice>
    <mc:Fallback>
      <p:transition spd="slow">
        <p:wheel spokes="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0" y="372043"/>
            <a:ext cx="9363261" cy="892552"/>
          </a:xfrm>
          <a:prstGeom prst="rect">
            <a:avLst/>
          </a:prstGeom>
          <a:noFill/>
        </p:spPr>
        <p:txBody>
          <a:bodyPr wrap="square" rtlCol="0">
            <a:spAutoFit/>
          </a:bodyPr>
          <a:lstStyle/>
          <a:p>
            <a:pPr algn="ctr"/>
            <a:r>
              <a:rPr lang="en-US" sz="5200" u="sng"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STATEWIDE REPORT</a:t>
            </a:r>
            <a:r>
              <a:rPr lang="en-US" sz="5200" dirty="0" smtClean="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cont’d</a:t>
            </a:r>
            <a:endParaRPr lang="en-US" sz="5200" u="sng" dirty="0">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4435" y="1556027"/>
            <a:ext cx="9283958" cy="4708981"/>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Contact local Senator </a:t>
            </a:r>
            <a:r>
              <a:rPr lang="en-US" sz="3000" dirty="0" smtClean="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hlinkClick r:id="rId3"/>
              </a:rPr>
              <a:t>www.openstates.org</a:t>
            </a:r>
            <a:r>
              <a:rPr lang="en-US" sz="3000" dirty="0" smtClean="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Contact the </a:t>
            </a:r>
            <a:r>
              <a:rPr lang="en-US" sz="3000" i="1" dirty="0" smtClean="0">
                <a:latin typeface="Arial" panose="020B0604020202020204" pitchFamily="34" charset="0"/>
                <a:cs typeface="Arial" panose="020B0604020202020204" pitchFamily="34" charset="0"/>
              </a:rPr>
              <a:t>Senate </a:t>
            </a:r>
            <a:r>
              <a:rPr lang="en-US" sz="3000" i="1" dirty="0">
                <a:latin typeface="Arial" panose="020B0604020202020204" pitchFamily="34" charset="0"/>
                <a:cs typeface="Arial" panose="020B0604020202020204" pitchFamily="34" charset="0"/>
              </a:rPr>
              <a:t>Appropriations Human Development &amp; Public Health </a:t>
            </a:r>
            <a:r>
              <a:rPr lang="en-US" sz="3000" i="1" dirty="0" smtClean="0">
                <a:latin typeface="Arial" panose="020B0604020202020204" pitchFamily="34" charset="0"/>
                <a:cs typeface="Arial" panose="020B0604020202020204" pitchFamily="34" charset="0"/>
              </a:rPr>
              <a:t>Subcommittee</a:t>
            </a:r>
          </a:p>
          <a:p>
            <a:pPr marL="914400" lvl="1"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Sen. Renee </a:t>
            </a:r>
            <a:r>
              <a:rPr lang="en-US" sz="3000" dirty="0" err="1" smtClean="0">
                <a:latin typeface="Arial" panose="020B0604020202020204" pitchFamily="34" charset="0"/>
                <a:cs typeface="Arial" panose="020B0604020202020204" pitchFamily="34" charset="0"/>
              </a:rPr>
              <a:t>Unterman</a:t>
            </a:r>
            <a:r>
              <a:rPr lang="en-US" sz="3000" dirty="0" smtClean="0">
                <a:latin typeface="Arial" panose="020B0604020202020204" pitchFamily="34" charset="0"/>
                <a:cs typeface="Arial" panose="020B0604020202020204" pitchFamily="34" charset="0"/>
              </a:rPr>
              <a:t> (Chairman)</a:t>
            </a:r>
          </a:p>
          <a:p>
            <a:pPr marL="914400" lvl="1"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Sen. Dean Burke (Vice Chairman)</a:t>
            </a:r>
          </a:p>
          <a:p>
            <a:pPr marL="914400" lvl="1"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Sen. Chuck </a:t>
            </a:r>
            <a:r>
              <a:rPr lang="en-US" sz="3000" dirty="0" err="1" smtClean="0">
                <a:latin typeface="Arial" panose="020B0604020202020204" pitchFamily="34" charset="0"/>
                <a:cs typeface="Arial" panose="020B0604020202020204" pitchFamily="34" charset="0"/>
              </a:rPr>
              <a:t>Hufstetler</a:t>
            </a:r>
            <a:r>
              <a:rPr lang="en-US" sz="3000" dirty="0" smtClean="0">
                <a:latin typeface="Arial" panose="020B0604020202020204" pitchFamily="34" charset="0"/>
                <a:cs typeface="Arial" panose="020B0604020202020204" pitchFamily="34" charset="0"/>
              </a:rPr>
              <a:t>, Sen. Greg Kirk,         Sen. Butch Miller, Sen. </a:t>
            </a:r>
            <a:r>
              <a:rPr lang="en-US" sz="3000" dirty="0" err="1" smtClean="0">
                <a:latin typeface="Arial" panose="020B0604020202020204" pitchFamily="34" charset="0"/>
                <a:cs typeface="Arial" panose="020B0604020202020204" pitchFamily="34" charset="0"/>
              </a:rPr>
              <a:t>Horacena</a:t>
            </a:r>
            <a:r>
              <a:rPr lang="en-US" sz="3000" dirty="0" smtClean="0">
                <a:latin typeface="Arial" panose="020B0604020202020204" pitchFamily="34" charset="0"/>
                <a:cs typeface="Arial" panose="020B0604020202020204" pitchFamily="34" charset="0"/>
              </a:rPr>
              <a:t> Tate,         Sen. Ben Watson, Sen. Jack Hill (Members)</a:t>
            </a:r>
          </a:p>
          <a:p>
            <a:pPr marL="457200"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Future Plans</a:t>
            </a:r>
          </a:p>
          <a:p>
            <a:pPr marL="914400" lvl="1"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Enable Work</a:t>
            </a:r>
          </a:p>
        </p:txBody>
      </p:sp>
    </p:spTree>
    <p:extLst>
      <p:ext uri="{BB962C8B-B14F-4D97-AF65-F5344CB8AC3E}">
        <p14:creationId xmlns:p14="http://schemas.microsoft.com/office/powerpoint/2010/main" val="286391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a:xfrm>
            <a:off x="895452" y="4102417"/>
            <a:ext cx="7766936" cy="1096899"/>
          </a:xfrm>
        </p:spPr>
        <p:txBody>
          <a:bodyPr>
            <a:normAutofit/>
          </a:bodyPr>
          <a:lstStyle/>
          <a:p>
            <a:pPr algn="l"/>
            <a:r>
              <a:rPr lang="en-US" sz="3200" b="1" dirty="0" smtClean="0">
                <a:solidFill>
                  <a:schemeClr val="tx1"/>
                </a:solidFill>
                <a:latin typeface="Arial Rounded MT Bold" panose="020F0704030504030204" pitchFamily="34" charset="0"/>
                <a:cs typeface="Calibri Light" panose="020F0302020204030204" pitchFamily="34" charset="0"/>
              </a:rPr>
              <a:t>Jordan Hall – </a:t>
            </a:r>
            <a:r>
              <a:rPr lang="en-US" sz="3200" i="1" dirty="0" smtClean="0">
                <a:solidFill>
                  <a:schemeClr val="tx1"/>
                </a:solidFill>
                <a:latin typeface="Arial Rounded MT Bold" panose="020F0704030504030204" pitchFamily="34" charset="0"/>
                <a:cs typeface="Calibri Light" panose="020F0302020204030204" pitchFamily="34" charset="0"/>
              </a:rPr>
              <a:t>Mobility Coordinator</a:t>
            </a:r>
            <a:endParaRPr lang="en-US" sz="3200" i="1" dirty="0">
              <a:solidFill>
                <a:schemeClr val="tx1"/>
              </a:solidFill>
              <a:latin typeface="Arial Rounded MT Bold" panose="020F07040305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52" y="1804503"/>
            <a:ext cx="8454494" cy="1835452"/>
          </a:xfrm>
          <a:prstGeom prst="rect">
            <a:avLst/>
          </a:prstGeom>
        </p:spPr>
      </p:pic>
      <p:cxnSp>
        <p:nvCxnSpPr>
          <p:cNvPr id="6" name="Straight Connector 5"/>
          <p:cNvCxnSpPr/>
          <p:nvPr/>
        </p:nvCxnSpPr>
        <p:spPr>
          <a:xfrm>
            <a:off x="895452" y="3865990"/>
            <a:ext cx="8454494" cy="411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76853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9936" y="91147"/>
            <a:ext cx="860702" cy="910271"/>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78" y="494270"/>
            <a:ext cx="7910491" cy="525992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542268" y="1001418"/>
            <a:ext cx="5700585" cy="1941904"/>
          </a:xfrm>
        </p:spPr>
        <p:txBody>
          <a:bodyPr>
            <a:noAutofit/>
          </a:bodyPr>
          <a:lstStyle/>
          <a:p>
            <a:pPr algn="ctr"/>
            <a:r>
              <a:rPr lang="en-US" sz="66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MOBILITY </a:t>
            </a:r>
            <a:br>
              <a:rPr lang="en-US" sz="66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sz="66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SURVERY </a:t>
            </a:r>
            <a:br>
              <a:rPr lang="en-US" sz="66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sz="66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RESULTS</a:t>
            </a:r>
            <a:endParaRPr lang="en-US" sz="66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98839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8578" t="23260" r="15232" b="12753"/>
          <a:stretch/>
        </p:blipFill>
        <p:spPr>
          <a:xfrm>
            <a:off x="715660" y="296887"/>
            <a:ext cx="8135863" cy="6339633"/>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164892" y="2743428"/>
            <a:ext cx="9363261" cy="1468808"/>
          </a:xfrm>
          <a:prstGeom prst="rect">
            <a:avLst/>
          </a:prstGeom>
          <a:noFill/>
        </p:spPr>
        <p:txBody>
          <a:bodyPr wrap="square" rtlCol="0">
            <a:spAutoFit/>
          </a:bodyPr>
          <a:lstStyle/>
          <a:p>
            <a:pPr algn="ctr"/>
            <a:r>
              <a:rPr lang="en-US" sz="4400"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99 PARTICIPANTS</a:t>
            </a:r>
          </a:p>
          <a:p>
            <a:pPr algn="ctr"/>
            <a:r>
              <a:rPr lang="en-US" sz="4400"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37 COUNTIES</a:t>
            </a:r>
            <a:endParaRPr lang="en-US" sz="44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90833"/>
      </p:ext>
    </p:extLst>
  </p:cSld>
  <p:clrMapOvr>
    <a:masterClrMapping/>
  </p:clrMapOvr>
  <mc:AlternateContent xmlns:mc="http://schemas.openxmlformats.org/markup-compatibility/2006">
    <mc:Choice xmlns:p14="http://schemas.microsoft.com/office/powerpoint/2010/main" Requires="p14">
      <p:transition spd="slow" p14:dur="2250">
        <p:wheel spokes="1"/>
      </p:transition>
    </mc:Choice>
    <mc:Fallback>
      <p:transition spd="slow">
        <p:wheel spokes="1"/>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3112" t="20184" r="5443" b="27084"/>
          <a:stretch/>
        </p:blipFill>
        <p:spPr>
          <a:xfrm>
            <a:off x="383719" y="546282"/>
            <a:ext cx="9112880" cy="525427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9936" y="91147"/>
            <a:ext cx="860702" cy="910271"/>
          </a:xfrm>
        </p:spPr>
      </p:pic>
      <p:sp>
        <p:nvSpPr>
          <p:cNvPr id="6" name="TextBox 5"/>
          <p:cNvSpPr txBox="1"/>
          <p:nvPr/>
        </p:nvSpPr>
        <p:spPr>
          <a:xfrm>
            <a:off x="608571" y="2542478"/>
            <a:ext cx="9363261" cy="1261884"/>
          </a:xfrm>
          <a:prstGeom prst="rect">
            <a:avLst/>
          </a:prstGeom>
          <a:noFill/>
        </p:spPr>
        <p:txBody>
          <a:bodyPr wrap="square" rtlCol="0">
            <a:spAutoFit/>
          </a:bodyPr>
          <a:lstStyle/>
          <a:p>
            <a:pPr algn="ctr"/>
            <a:r>
              <a:rPr lang="en-US" sz="3800"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TRANSPORTATION</a:t>
            </a:r>
          </a:p>
          <a:p>
            <a:pPr algn="ctr"/>
            <a:r>
              <a:rPr lang="en-US" sz="3800"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USAGE</a:t>
            </a:r>
            <a:endParaRPr lang="en-US" sz="38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7" name="Straight Connector 6"/>
          <p:cNvCxnSpPr/>
          <p:nvPr/>
        </p:nvCxnSpPr>
        <p:spPr>
          <a:xfrm flipV="1">
            <a:off x="7428322" y="4553146"/>
            <a:ext cx="3450210" cy="2304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021760"/>
      </p:ext>
    </p:extLst>
  </p:cSld>
  <p:clrMapOvr>
    <a:masterClrMapping/>
  </p:clrMapOvr>
  <mc:AlternateContent xmlns:mc="http://schemas.openxmlformats.org/markup-compatibility/2006">
    <mc:Choice xmlns:p14="http://schemas.microsoft.com/office/powerpoint/2010/main" Requires="p14">
      <p:transition spd="slow" p14:dur="2000">
        <p:wheel spokes="1"/>
      </p:transition>
    </mc:Choice>
    <mc:Fallback>
      <p:transition spd="slow">
        <p:wheel spokes="1"/>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19045</TotalTime>
  <Words>577</Words>
  <Application>Microsoft Office PowerPoint</Application>
  <PresentationFormat>Widescreen</PresentationFormat>
  <Paragraphs>82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Calibri Light</vt:lpstr>
      <vt:lpstr>Trebuchet MS</vt:lpstr>
      <vt:lpstr>Wingdings 3</vt:lpstr>
      <vt:lpstr>Facet</vt:lpstr>
      <vt:lpstr>PowerPoint Presentation</vt:lpstr>
      <vt:lpstr> </vt:lpstr>
      <vt:lpstr>PowerPoint Presentation</vt:lpstr>
      <vt:lpstr>PowerPoint Presentation</vt:lpstr>
      <vt:lpstr>PowerPoint Presentation</vt:lpstr>
      <vt:lpstr> </vt:lpstr>
      <vt:lpstr>MOBILITY  SURVERY  RESULTS</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Kelly</dc:creator>
  <cp:lastModifiedBy>Kelly</cp:lastModifiedBy>
  <cp:revision>50</cp:revision>
  <dcterms:created xsi:type="dcterms:W3CDTF">2019-01-14T17:28:16Z</dcterms:created>
  <dcterms:modified xsi:type="dcterms:W3CDTF">2019-03-18T20:11:32Z</dcterms:modified>
</cp:coreProperties>
</file>