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81" r:id="rId5"/>
    <p:sldId id="272" r:id="rId6"/>
    <p:sldId id="274" r:id="rId7"/>
    <p:sldId id="282" r:id="rId8"/>
    <p:sldId id="283" r:id="rId9"/>
    <p:sldId id="284" r:id="rId10"/>
    <p:sldId id="285" r:id="rId11"/>
    <p:sldId id="268" r:id="rId12"/>
    <p:sldId id="286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4" autoAdjust="0"/>
    <p:restoredTop sz="94674" autoAdjust="0"/>
  </p:normalViewPr>
  <p:slideViewPr>
    <p:cSldViewPr snapToGrid="0">
      <p:cViewPr varScale="1">
        <p:scale>
          <a:sx n="124" d="100"/>
          <a:sy n="124" d="100"/>
        </p:scale>
        <p:origin x="1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D0AD9-6BC4-40D1-B887-FDEE4AF65838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C559C-E582-4846-8D87-F73B44F4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7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SILCGA Budget Overview as of July 1, 2019 </a:t>
            </a:r>
            <a:r>
              <a:rPr lang="en-US" dirty="0"/>
              <a:t> </a:t>
            </a:r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Item</a:t>
            </a:r>
            <a:r>
              <a:rPr lang="en-US" dirty="0"/>
              <a:t> </a:t>
            </a:r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Budget </a:t>
            </a:r>
            <a:r>
              <a:rPr lang="en-US" dirty="0"/>
              <a:t> </a:t>
            </a:r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Spent </a:t>
            </a:r>
            <a:r>
              <a:rPr lang="en-US" dirty="0"/>
              <a:t> </a:t>
            </a:r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Balance </a:t>
            </a:r>
            <a:r>
              <a:rPr lang="en-US" dirty="0"/>
              <a:t> </a:t>
            </a:r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Percentage of Budget Spent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Personnel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127,000.00  $        86,694.19  $    40,305.81 68%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Operating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  30,000.00  $        27,342.87  $       2,657.13 91%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Travel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  50,000.00  $        40,268.44  $       9,252.47 81%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Facility Costs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  30,000.00  $        26,185.45  $       3,814.55 87%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Diem/Contracts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  20,000.00  $           8,674.01  $    11,325.99 43%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Telecom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  10,000.00  $           7,410.89  $       2,589.11 74%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Modifications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200,000.00  $      201,088.91  $     (1,088.91)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101%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$ 467,000.00  $     397,664.76  $    69,945.06 85%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I&amp;E Funds Balance </a:t>
            </a:r>
            <a:r>
              <a:rPr lang="en-US" dirty="0"/>
              <a:t> </a:t>
            </a:r>
            <a:r>
              <a:rPr lang="en-US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   69,945.06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C559C-E582-4846-8D87-F73B44F483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2" y="4102417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APRIL 2020 -  BOARD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2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1" y="4102417"/>
            <a:ext cx="8454493" cy="10968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GVRA UPDATE – Harriett Young, DSE </a:t>
            </a:r>
            <a:r>
              <a:rPr lang="en-US" sz="2800" b="1" dirty="0" err="1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Liason</a:t>
            </a:r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 </a:t>
            </a:r>
            <a:endParaRPr lang="en-US" sz="2800" dirty="0"/>
          </a:p>
          <a:p>
            <a:pPr algn="l"/>
            <a:endParaRPr lang="en-US" sz="32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9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587" y="546282"/>
            <a:ext cx="9729788" cy="1676400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n w="3175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BRAG n STEAL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sp>
        <p:nvSpPr>
          <p:cNvPr id="5" name="Rectangle 4"/>
          <p:cNvSpPr/>
          <p:nvPr/>
        </p:nvSpPr>
        <p:spPr>
          <a:xfrm>
            <a:off x="646820" y="3661425"/>
            <a:ext cx="54626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b="1" dirty="0">
                <a:ln w="254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Centers for IL</a:t>
            </a:r>
            <a:endParaRPr lang="en-US" sz="5400" b="1" dirty="0">
              <a:ln w="254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6820" y="4584755"/>
            <a:ext cx="3246851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en-US" sz="5400" b="1" dirty="0">
                <a:ln w="254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Guests</a:t>
            </a:r>
            <a:endParaRPr lang="en-US" sz="5400" b="1" dirty="0">
              <a:ln w="254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46820" y="2230801"/>
            <a:ext cx="8243887" cy="0"/>
          </a:xfrm>
          <a:prstGeom prst="line">
            <a:avLst/>
          </a:prstGeom>
          <a:ln w="4445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6820" y="2684347"/>
            <a:ext cx="62040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en-US" sz="5400" b="1" dirty="0">
                <a:ln w="25400" cmpd="sng">
                  <a:solidFill>
                    <a:srgbClr val="2E83C3">
                      <a:lumMod val="75000"/>
                    </a:srgbClr>
                  </a:solidFill>
                  <a:prstDash val="solid"/>
                </a:ln>
                <a:solidFill>
                  <a:srgbClr val="5FCBEF">
                    <a:lumMod val="20000"/>
                    <a:lumOff val="80000"/>
                  </a:srgb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Board Members</a:t>
            </a:r>
            <a:endParaRPr lang="en-US" sz="5400" b="1" dirty="0">
              <a:ln w="25400" cmpd="sng">
                <a:solidFill>
                  <a:srgbClr val="2E83C3">
                    <a:lumMod val="75000"/>
                  </a:srgbClr>
                </a:solidFill>
                <a:prstDash val="solid"/>
              </a:ln>
              <a:solidFill>
                <a:srgbClr val="5FCBEF">
                  <a:lumMod val="20000"/>
                  <a:lumOff val="80000"/>
                </a:srgb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149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1" y="4102417"/>
            <a:ext cx="8454493" cy="10968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NEXT MEETING – Shelly Simmons</a:t>
            </a:r>
            <a:endParaRPr lang="en-US" sz="3200" dirty="0"/>
          </a:p>
          <a:p>
            <a:pPr algn="l"/>
            <a:endParaRPr lang="en-US" sz="32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79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940" y="1502547"/>
            <a:ext cx="9515474" cy="2532614"/>
          </a:xfrm>
        </p:spPr>
        <p:txBody>
          <a:bodyPr>
            <a:noAutofit/>
          </a:bodyPr>
          <a:lstStyle/>
          <a:p>
            <a:r>
              <a:rPr lang="en-US" sz="11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THANK YOU </a:t>
            </a:r>
            <a:br>
              <a:rPr lang="en-US" sz="80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7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your continued hard work!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</p:spTree>
    <p:extLst>
      <p:ext uri="{BB962C8B-B14F-4D97-AF65-F5344CB8AC3E}">
        <p14:creationId xmlns:p14="http://schemas.microsoft.com/office/powerpoint/2010/main" val="280021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944" y="34101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TODAY’S AGENDA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sp>
        <p:nvSpPr>
          <p:cNvPr id="6" name="TextBox 5"/>
          <p:cNvSpPr txBox="1"/>
          <p:nvPr/>
        </p:nvSpPr>
        <p:spPr>
          <a:xfrm>
            <a:off x="1820250" y="1518525"/>
            <a:ext cx="62220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Call to Order – Shelia Kitchens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Review and Approval of 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Review and Approval of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Budget Review – Becky Ramage-Tuttle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Covid-19 Update – Shelly Simmons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Membership Update – Shelly Simmons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Legislative Update – Shelly Simmons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SPIL Review – Shelly Simmons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GVRA Update – </a:t>
            </a:r>
            <a:r>
              <a:rPr lang="en-US" sz="2400"/>
              <a:t>Harriett Young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Brag &amp; Steal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Next Meeting – Shelly Simmons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988391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22" y="1459561"/>
            <a:ext cx="10016952" cy="2313282"/>
          </a:xfrm>
        </p:spPr>
        <p:txBody>
          <a:bodyPr>
            <a:normAutofit/>
          </a:bodyPr>
          <a:lstStyle/>
          <a:p>
            <a:r>
              <a:rPr lang="en-US" sz="60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REVIEW AND APPROVE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sp>
        <p:nvSpPr>
          <p:cNvPr id="6" name="TextBox 5"/>
          <p:cNvSpPr txBox="1"/>
          <p:nvPr/>
        </p:nvSpPr>
        <p:spPr>
          <a:xfrm>
            <a:off x="348722" y="2849513"/>
            <a:ext cx="690742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   Current Agenda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   Previous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814" y="4102417"/>
            <a:ext cx="8957675" cy="10968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BUDGET REVIEW – Rebecca Ramage-Tuttle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8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011143-E68C-4740-97D1-926C0D781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66055"/>
              </p:ext>
            </p:extLst>
          </p:nvPr>
        </p:nvGraphicFramePr>
        <p:xfrm>
          <a:off x="0" y="-101600"/>
          <a:ext cx="12192000" cy="7023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950">
                  <a:extLst>
                    <a:ext uri="{9D8B030D-6E8A-4147-A177-3AD203B41FA5}">
                      <a16:colId xmlns:a16="http://schemas.microsoft.com/office/drawing/2014/main" val="2470829475"/>
                    </a:ext>
                  </a:extLst>
                </a:gridCol>
                <a:gridCol w="2257370">
                  <a:extLst>
                    <a:ext uri="{9D8B030D-6E8A-4147-A177-3AD203B41FA5}">
                      <a16:colId xmlns:a16="http://schemas.microsoft.com/office/drawing/2014/main" val="1713031465"/>
                    </a:ext>
                  </a:extLst>
                </a:gridCol>
                <a:gridCol w="1882994">
                  <a:extLst>
                    <a:ext uri="{9D8B030D-6E8A-4147-A177-3AD203B41FA5}">
                      <a16:colId xmlns:a16="http://schemas.microsoft.com/office/drawing/2014/main" val="626692340"/>
                    </a:ext>
                  </a:extLst>
                </a:gridCol>
                <a:gridCol w="77840">
                  <a:extLst>
                    <a:ext uri="{9D8B030D-6E8A-4147-A177-3AD203B41FA5}">
                      <a16:colId xmlns:a16="http://schemas.microsoft.com/office/drawing/2014/main" val="1142047172"/>
                    </a:ext>
                  </a:extLst>
                </a:gridCol>
                <a:gridCol w="2135047">
                  <a:extLst>
                    <a:ext uri="{9D8B030D-6E8A-4147-A177-3AD203B41FA5}">
                      <a16:colId xmlns:a16="http://schemas.microsoft.com/office/drawing/2014/main" val="2394667110"/>
                    </a:ext>
                  </a:extLst>
                </a:gridCol>
                <a:gridCol w="74860">
                  <a:extLst>
                    <a:ext uri="{9D8B030D-6E8A-4147-A177-3AD203B41FA5}">
                      <a16:colId xmlns:a16="http://schemas.microsoft.com/office/drawing/2014/main" val="1596239295"/>
                    </a:ext>
                  </a:extLst>
                </a:gridCol>
                <a:gridCol w="1901527">
                  <a:extLst>
                    <a:ext uri="{9D8B030D-6E8A-4147-A177-3AD203B41FA5}">
                      <a16:colId xmlns:a16="http://schemas.microsoft.com/office/drawing/2014/main" val="190135769"/>
                    </a:ext>
                  </a:extLst>
                </a:gridCol>
                <a:gridCol w="2212889">
                  <a:extLst>
                    <a:ext uri="{9D8B030D-6E8A-4147-A177-3AD203B41FA5}">
                      <a16:colId xmlns:a16="http://schemas.microsoft.com/office/drawing/2014/main" val="2700092435"/>
                    </a:ext>
                  </a:extLst>
                </a:gridCol>
                <a:gridCol w="789523">
                  <a:extLst>
                    <a:ext uri="{9D8B030D-6E8A-4147-A177-3AD203B41FA5}">
                      <a16:colId xmlns:a16="http://schemas.microsoft.com/office/drawing/2014/main" val="2700161475"/>
                    </a:ext>
                  </a:extLst>
                </a:gridCol>
              </a:tblGrid>
              <a:tr h="2563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1327993149"/>
                  </a:ext>
                </a:extLst>
              </a:tr>
              <a:tr h="2563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3664368946"/>
                  </a:ext>
                </a:extLst>
              </a:tr>
              <a:tr h="534132"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Line Item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 Budget 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 Spent 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 Balance 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Percentage of Budget Spent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2557683598"/>
                  </a:ext>
                </a:extLst>
              </a:tr>
              <a:tr h="4618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Personnel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127,000.00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60,791.97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66,208.03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3098534523"/>
                  </a:ext>
                </a:extLst>
              </a:tr>
              <a:tr h="4618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Regular Operating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35,000.00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24,209.62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10,790.38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3399312924"/>
                  </a:ext>
                </a:extLst>
              </a:tr>
              <a:tr h="4618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Travel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40,000.00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21,786.48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18,213.52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887234702"/>
                  </a:ext>
                </a:extLst>
              </a:tr>
              <a:tr h="4618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Facility Costs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30,000.00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19,602.92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10,397.08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1078065789"/>
                  </a:ext>
                </a:extLst>
              </a:tr>
              <a:tr h="53413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 Diem/Contracts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25,000.00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21,634.18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3,365.82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180186609"/>
                  </a:ext>
                </a:extLst>
              </a:tr>
              <a:tr h="4618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Telecom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10,000.00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 3,544.63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6,455.37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2483841371"/>
                  </a:ext>
                </a:extLst>
              </a:tr>
              <a:tr h="53413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Home Modifications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200,000.00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178,525.46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21,474.54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1455597812"/>
                  </a:ext>
                </a:extLst>
              </a:tr>
              <a:tr h="2563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1632099852"/>
                  </a:ext>
                </a:extLst>
              </a:tr>
              <a:tr h="461846">
                <a:tc>
                  <a:txBody>
                    <a:bodyPr/>
                    <a:lstStyle/>
                    <a:p>
                      <a:pPr algn="l" fontAlgn="b"/>
                      <a:endParaRPr lang="en-US" sz="10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 $    467,000.00 </a:t>
                      </a:r>
                      <a:endParaRPr lang="en-US" sz="16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 $        330,095.26 </a:t>
                      </a:r>
                      <a:endParaRPr lang="en-US" sz="16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 </a:t>
                      </a:r>
                      <a:endParaRPr lang="en-US" sz="16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 $    115,430.20 </a:t>
                      </a:r>
                      <a:endParaRPr lang="en-US" sz="16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71%</a:t>
                      </a:r>
                      <a:endParaRPr lang="en-US" sz="16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31585178"/>
                  </a:ext>
                </a:extLst>
              </a:tr>
              <a:tr h="32122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3890418852"/>
                  </a:ext>
                </a:extLst>
              </a:tr>
              <a:tr h="2563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953862199"/>
                  </a:ext>
                </a:extLst>
              </a:tr>
              <a:tr h="2563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4083549476"/>
                  </a:ext>
                </a:extLst>
              </a:tr>
              <a:tr h="534132"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SILCGA BUDGET</a:t>
                      </a:r>
                    </a:p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OF APRIL 1, 2020</a:t>
                      </a: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I&amp;E Funds Balance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115,430.20 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2624593572"/>
                  </a:ext>
                </a:extLst>
              </a:tr>
              <a:tr h="2563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1914680257"/>
                  </a:ext>
                </a:extLst>
              </a:tr>
              <a:tr h="2563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1" marR="5381" marT="5381" marB="0" anchor="b"/>
                </a:tc>
                <a:extLst>
                  <a:ext uri="{0D108BD9-81ED-4DB2-BD59-A6C34878D82A}">
                    <a16:rowId xmlns:a16="http://schemas.microsoft.com/office/drawing/2014/main" val="1696973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37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2" y="4102417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COVID-19 UPDATE – Shelly Simmons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2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2" y="4102417"/>
            <a:ext cx="8454494" cy="1096899"/>
          </a:xfrm>
        </p:spPr>
        <p:txBody>
          <a:bodyPr>
            <a:normAutofit/>
          </a:bodyPr>
          <a:lstStyle/>
          <a:p>
            <a:pPr algn="l"/>
            <a:r>
              <a:rPr lang="en-US" sz="26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BOARD MEMBERSHIP UPDATE – Shelly Simmons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1" y="4102417"/>
            <a:ext cx="8454493" cy="10968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LEGISLATIVE UPDATE – Shelly Simmons</a:t>
            </a:r>
            <a:endParaRPr lang="en-US" sz="3200" dirty="0"/>
          </a:p>
          <a:p>
            <a:pPr algn="l"/>
            <a:endParaRPr lang="en-US" sz="32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05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1" y="4102417"/>
            <a:ext cx="8454493" cy="10968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SPIL REVIEW – Shelly Simmons</a:t>
            </a:r>
            <a:endParaRPr lang="en-US" sz="3200" dirty="0"/>
          </a:p>
          <a:p>
            <a:pPr algn="l"/>
            <a:endParaRPr lang="en-US" sz="32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15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13473</TotalTime>
  <Words>458</Words>
  <Application>Microsoft Macintosh PowerPoint</Application>
  <PresentationFormat>Widescreen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Trebuchet MS</vt:lpstr>
      <vt:lpstr>Wingdings</vt:lpstr>
      <vt:lpstr>Wingdings 3</vt:lpstr>
      <vt:lpstr>Facet</vt:lpstr>
      <vt:lpstr> </vt:lpstr>
      <vt:lpstr>TODAY’S AGENDA</vt:lpstr>
      <vt:lpstr>REVIEW AND APPROVE</vt:lpstr>
      <vt:lpstr> </vt:lpstr>
      <vt:lpstr>PowerPoint Presentation</vt:lpstr>
      <vt:lpstr> </vt:lpstr>
      <vt:lpstr> </vt:lpstr>
      <vt:lpstr> </vt:lpstr>
      <vt:lpstr> </vt:lpstr>
      <vt:lpstr> </vt:lpstr>
      <vt:lpstr>BRAG n STEAL</vt:lpstr>
      <vt:lpstr> </vt:lpstr>
      <vt:lpstr>THANK YOU  for your continued hard work!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Kelly</dc:creator>
  <cp:lastModifiedBy>Kelly Rhyne</cp:lastModifiedBy>
  <cp:revision>53</cp:revision>
  <dcterms:created xsi:type="dcterms:W3CDTF">2019-01-14T17:28:16Z</dcterms:created>
  <dcterms:modified xsi:type="dcterms:W3CDTF">2020-04-24T17:07:47Z</dcterms:modified>
</cp:coreProperties>
</file>